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2" r:id="rId5"/>
    <p:sldId id="257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9"/>
    <p:restoredTop sz="94651"/>
  </p:normalViewPr>
  <p:slideViewPr>
    <p:cSldViewPr snapToGrid="0" snapToObjects="1">
      <p:cViewPr>
        <p:scale>
          <a:sx n="88" d="100"/>
          <a:sy n="88" d="100"/>
        </p:scale>
        <p:origin x="19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02FB1-2D33-0144-B5D4-1E8E7C098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5FF6F-84FC-D342-8166-B83D85435E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9128E-20F0-394E-9CEF-2EB724B09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A1C01-8347-9444-8430-4978CD97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039D3-2C1F-0B47-B922-F0E55D842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74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61B30-EDC6-5F4E-9651-A2864C82D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917C24-1320-5946-9D4A-CD9FC378A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FDD74-4EC5-3148-841B-8A18D40CC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9BC25-7B54-0842-8C18-A0A54DAFB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34F0F-01B4-534F-B43F-2CC96460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76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B352FD-5218-9D43-9B67-5349FF2A0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AB0DD-CAAD-D242-9E1F-9BD2444E8B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89D12-E2A1-6643-B81C-15EBC85E4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015A6E-F450-7941-8BF9-FBE0A7FB8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B7248-2CF2-C041-BF87-0A267F26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7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821C-FF34-F145-9B05-C6296CCA9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447A-5DE1-1F43-84E6-92B70DE44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5C341-97CB-E04C-A9D0-8020A139B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C7D6A-2B13-B147-BF6D-2FFB52434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3EAC7-CD79-784A-8167-119E205F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7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F37F-EF4C-2D4E-897F-CDCBEF1F1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63643-26D4-7946-A339-DDC389A7F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49426D-A6A8-D640-979D-BF34C6CAC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D6686-6561-FB46-84DF-1AF3E563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DCBF6-746E-0741-88ED-5A372732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74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58D37-0025-9C4E-BD7F-606A63B3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DFD3A-734B-3542-B051-4F2E667C8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A2833-9CF4-E546-AA78-997D4848B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309AE-CF3B-4041-94B1-CC104311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4EE0B-0343-B54C-B971-6E63092E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7EB2C-CC61-D247-9151-3782735A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88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0BCF-F593-0A4F-90E6-87E75682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CEA95-BEC4-4F4D-B7A0-34FE15DF8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D150F-2532-2E42-B869-32123E0E6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262E3-977A-DA47-9706-B3725124D1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95A71C-9AE9-0C47-AD2C-05F3F3BE9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B2820C-8A6A-4D4C-8528-3B30E005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EDE29-D451-E244-B9D3-ED20DD06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F0423F-8E4D-894E-824D-EAA8EFBC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3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67CD-B395-1D49-9F57-D2863409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ACF8AC-4740-E348-B59E-EAF6CF07D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E83FA-FB81-AE49-92BE-AA6C3CD3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3C13A8-C963-804A-8436-1F1A9FBC9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81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9CB565-2831-1C48-8977-24771F0B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73A8D-5BE2-C847-9E48-04C6DFCC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CA133-7D22-3049-9D86-10D49C1EE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82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A8644-9BB3-1141-A026-6DD14E714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88C0C-8ED3-9044-9784-42A48C6EE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56CAB-E038-3D49-B31F-28CA867D6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03A318-B35E-014A-9DF8-712D5DE1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77F8B-826A-774C-80DD-1A1D3C68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18907-C4CA-FC48-9EF3-4764FCB4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34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E256-ED7B-BC47-AE38-24167991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66B8C-8BC8-D546-BD9B-0A296FBD47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CC8252-3DFA-234F-80A5-A8BCEFC1F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DF7BB-EB36-B449-BBF0-845F7BD02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ED6A0-F248-6645-9AF0-1D021341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870DF-C16F-714B-B5D7-61FC68D3F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483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8B59D5-DDB9-CE43-899C-D29BF0B61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B4405-386A-0541-9AED-CBEA45C20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65843-C7D3-EF45-81C4-331B5E6E90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53C52-92CC-5B4C-A57F-BAF7E129A50A}" type="datetimeFigureOut">
              <a:rPr lang="en-US" smtClean="0"/>
              <a:t>11/10/19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F52B6-1F47-7745-8BA1-A8A48E3E93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525EA-F7B7-3141-B098-C5F6B782B2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D0CEC-6AD6-0C4F-82E8-3D303DE67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22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rms response chart. Question title: I think it is important for this class to measure how students can use software and existing libraries to solve problems applicable to the course content.. Number of responses: 188 responses.">
            <a:extLst>
              <a:ext uri="{FF2B5EF4-FFF2-40B4-BE49-F238E27FC236}">
                <a16:creationId xmlns:a16="http://schemas.microsoft.com/office/drawing/2014/main" id="{5810572F-214E-9942-B1DA-7D7BE5DA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200"/>
            <a:ext cx="12192000" cy="619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9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8047A-1627-7149-ABEE-FF80F1C4D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38" y="0"/>
            <a:ext cx="5627060" cy="6656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5C741D-D5BB-2246-B404-5DF115348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827" y="0"/>
            <a:ext cx="424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86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74EE5A9-7AA6-BA49-9C9F-DA962B589A3A}"/>
              </a:ext>
            </a:extLst>
          </p:cNvPr>
          <p:cNvGrpSpPr/>
          <p:nvPr/>
        </p:nvGrpSpPr>
        <p:grpSpPr>
          <a:xfrm>
            <a:off x="393977" y="665922"/>
            <a:ext cx="8064500" cy="5181600"/>
            <a:chOff x="393977" y="665922"/>
            <a:chExt cx="8064500" cy="5181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D9531F8-68EF-D045-BA68-7E082AA34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3977" y="665922"/>
              <a:ext cx="8064500" cy="51816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A0CD55-0E21-8B45-83C5-5A5A5159DD3C}"/>
                </a:ext>
              </a:extLst>
            </p:cNvPr>
            <p:cNvSpPr/>
            <p:nvPr/>
          </p:nvSpPr>
          <p:spPr>
            <a:xfrm>
              <a:off x="1789044" y="2531165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6C0DD3-D1C3-A445-84EC-77E47BAFA981}"/>
                </a:ext>
              </a:extLst>
            </p:cNvPr>
            <p:cNvSpPr/>
            <p:nvPr/>
          </p:nvSpPr>
          <p:spPr>
            <a:xfrm>
              <a:off x="5123760" y="2531165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25EFB55-F9FB-4F4F-A287-3163B32E191D}"/>
                </a:ext>
              </a:extLst>
            </p:cNvPr>
            <p:cNvSpPr/>
            <p:nvPr/>
          </p:nvSpPr>
          <p:spPr>
            <a:xfrm>
              <a:off x="1000540" y="2769705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BF89DA-AC74-8F42-A27C-0C507EEEDC31}"/>
                </a:ext>
              </a:extLst>
            </p:cNvPr>
            <p:cNvSpPr/>
            <p:nvPr/>
          </p:nvSpPr>
          <p:spPr>
            <a:xfrm>
              <a:off x="1789043" y="3018182"/>
              <a:ext cx="357810" cy="453888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6F94C5F-61EC-5E45-8ECF-5B18F599DE33}"/>
                </a:ext>
              </a:extLst>
            </p:cNvPr>
            <p:cNvSpPr/>
            <p:nvPr/>
          </p:nvSpPr>
          <p:spPr>
            <a:xfrm>
              <a:off x="5368924" y="2965174"/>
              <a:ext cx="357810" cy="453888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BF6629-18BB-A347-9D85-A04B25BAA1E9}"/>
                </a:ext>
              </a:extLst>
            </p:cNvPr>
            <p:cNvSpPr/>
            <p:nvPr/>
          </p:nvSpPr>
          <p:spPr>
            <a:xfrm>
              <a:off x="3738907" y="3624469"/>
              <a:ext cx="357809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4235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C7453-E6DB-5640-99B2-455750CB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95250"/>
            <a:ext cx="80518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A3B07CE-AA38-F145-A53B-0822BB981ECD}"/>
              </a:ext>
            </a:extLst>
          </p:cNvPr>
          <p:cNvGrpSpPr/>
          <p:nvPr/>
        </p:nvGrpSpPr>
        <p:grpSpPr>
          <a:xfrm>
            <a:off x="418272" y="186682"/>
            <a:ext cx="6804439" cy="1726001"/>
            <a:chOff x="418272" y="186682"/>
            <a:chExt cx="6804439" cy="172600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2C4E85-B8D4-3D4C-8855-7E77F5DB2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5101"/>
            <a:stretch/>
          </p:blipFill>
          <p:spPr>
            <a:xfrm>
              <a:off x="2825750" y="186682"/>
              <a:ext cx="4396961" cy="17260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B57951-29DD-4849-A004-C0093BA22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272" y="231361"/>
              <a:ext cx="2197100" cy="13208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EC1B4E-7491-6941-A801-2E87EB74496D}"/>
              </a:ext>
            </a:extLst>
          </p:cNvPr>
          <p:cNvGrpSpPr/>
          <p:nvPr/>
        </p:nvGrpSpPr>
        <p:grpSpPr>
          <a:xfrm>
            <a:off x="182493" y="2089488"/>
            <a:ext cx="7227127" cy="1905003"/>
            <a:chOff x="398946" y="2381036"/>
            <a:chExt cx="7227127" cy="19050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03989B-6E75-9C4D-A5A7-8A608C17E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5593" y="2381036"/>
              <a:ext cx="4230480" cy="190500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3881C9-AFF0-EF4E-A7B6-7E8738EBC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946" y="2390361"/>
              <a:ext cx="2820849" cy="1187726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B8F3436-AECB-444F-AEC9-397EC79F8E8F}"/>
              </a:ext>
            </a:extLst>
          </p:cNvPr>
          <p:cNvGrpSpPr/>
          <p:nvPr/>
        </p:nvGrpSpPr>
        <p:grpSpPr>
          <a:xfrm>
            <a:off x="0" y="3730571"/>
            <a:ext cx="7562573" cy="1891844"/>
            <a:chOff x="182493" y="5310289"/>
            <a:chExt cx="7562573" cy="189184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D9E197-A761-934E-B7AF-6D2B0200B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493" y="5310289"/>
              <a:ext cx="3064674" cy="13688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E01041-3C6C-394D-B7E2-4B0F8A4A6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95593" y="5310289"/>
              <a:ext cx="4349473" cy="189184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5CF31F-094E-4E47-94CF-4F37DB27EBAC}"/>
              </a:ext>
            </a:extLst>
          </p:cNvPr>
          <p:cNvGrpSpPr/>
          <p:nvPr/>
        </p:nvGrpSpPr>
        <p:grpSpPr>
          <a:xfrm>
            <a:off x="418272" y="5996189"/>
            <a:ext cx="8869017" cy="2072303"/>
            <a:chOff x="70955" y="5982937"/>
            <a:chExt cx="8869017" cy="207230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6B3024-43C8-3241-B3F6-7FC063950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55" y="5982937"/>
              <a:ext cx="4107540" cy="129250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0AA2E6-81DA-7744-A5AE-B48EB8BCE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8495" y="5982937"/>
              <a:ext cx="4761477" cy="20723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768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1091B6-6CAE-8144-9A46-44015607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97" y="241300"/>
            <a:ext cx="4762500" cy="1498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617611-ECED-7D49-AB54-DBAC156AA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202" y="102428"/>
            <a:ext cx="6273800" cy="273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1B9A1A-AE17-3242-BE90-980D0D77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59" y="4131365"/>
            <a:ext cx="6273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43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89D2E1-4ADC-7042-A685-2B86DA848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84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3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9B384A0-D72A-8645-93AC-BDB35EE286F2}"/>
              </a:ext>
            </a:extLst>
          </p:cNvPr>
          <p:cNvGrpSpPr/>
          <p:nvPr/>
        </p:nvGrpSpPr>
        <p:grpSpPr>
          <a:xfrm>
            <a:off x="546652" y="533112"/>
            <a:ext cx="10002078" cy="5866859"/>
            <a:chOff x="546652" y="533112"/>
            <a:chExt cx="10002078" cy="58668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F34C70-850E-414A-AF5A-C7BB7CCB9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6652" y="1332671"/>
              <a:ext cx="8686800" cy="5067300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6BDA07C-2035-B642-96E9-335507AC47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2749" y="1179443"/>
              <a:ext cx="587282" cy="75488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0ACBFA-99A5-7444-BBF9-E95E74DD454A}"/>
                </a:ext>
              </a:extLst>
            </p:cNvPr>
            <p:cNvSpPr txBox="1"/>
            <p:nvPr/>
          </p:nvSpPr>
          <p:spPr>
            <a:xfrm>
              <a:off x="5287618" y="533112"/>
              <a:ext cx="19348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Button to insert lines (1)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44D0B8-652B-EA47-9D02-872B39B3380E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78" y="2113187"/>
              <a:ext cx="374374" cy="2562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2E4CD2-87C8-CA4A-ABCE-E79FD23C85C7}"/>
                </a:ext>
              </a:extLst>
            </p:cNvPr>
            <p:cNvSpPr txBox="1"/>
            <p:nvPr/>
          </p:nvSpPr>
          <p:spPr>
            <a:xfrm>
              <a:off x="8166652" y="2167629"/>
              <a:ext cx="23820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Button to insert quadratic curves (2)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128554-57EF-DF45-8BF6-CA2DE90D4A97}"/>
                </a:ext>
              </a:extLst>
            </p:cNvPr>
            <p:cNvSpPr/>
            <p:nvPr/>
          </p:nvSpPr>
          <p:spPr>
            <a:xfrm>
              <a:off x="2633269" y="2338913"/>
              <a:ext cx="49725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(1)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082AD6C-FB2B-5045-8A8E-CCF927B1FEC2}"/>
                </a:ext>
              </a:extLst>
            </p:cNvPr>
            <p:cNvSpPr/>
            <p:nvPr/>
          </p:nvSpPr>
          <p:spPr>
            <a:xfrm>
              <a:off x="3741026" y="4967117"/>
              <a:ext cx="49725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200" dirty="0"/>
                <a:t>(2)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EA1F67-D16A-B04D-B8DA-1D363AEF0566}"/>
                </a:ext>
              </a:extLst>
            </p:cNvPr>
            <p:cNvSpPr/>
            <p:nvPr/>
          </p:nvSpPr>
          <p:spPr>
            <a:xfrm>
              <a:off x="2001078" y="2041805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2BD9B1-1D24-AA4A-BECF-635EEFB9180F}"/>
                </a:ext>
              </a:extLst>
            </p:cNvPr>
            <p:cNvSpPr/>
            <p:nvPr/>
          </p:nvSpPr>
          <p:spPr>
            <a:xfrm>
              <a:off x="3150105" y="2923075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605D8E3-3FB3-FB4C-8EE0-0BF033526C02}"/>
                </a:ext>
              </a:extLst>
            </p:cNvPr>
            <p:cNvSpPr/>
            <p:nvPr/>
          </p:nvSpPr>
          <p:spPr>
            <a:xfrm>
              <a:off x="2570921" y="4056944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2803BA9-15F5-AE45-ABE4-C5AE5A9F00C7}"/>
                </a:ext>
              </a:extLst>
            </p:cNvPr>
            <p:cNvSpPr/>
            <p:nvPr/>
          </p:nvSpPr>
          <p:spPr>
            <a:xfrm>
              <a:off x="4379843" y="3797354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D47C4E-B5A4-B049-B784-A5B96BD6AA3E}"/>
                </a:ext>
              </a:extLst>
            </p:cNvPr>
            <p:cNvSpPr/>
            <p:nvPr/>
          </p:nvSpPr>
          <p:spPr>
            <a:xfrm>
              <a:off x="4711147" y="5493996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6EA5B17-45FF-C44C-97BF-A2E917DB3C96}"/>
                </a:ext>
              </a:extLst>
            </p:cNvPr>
            <p:cNvCxnSpPr>
              <a:cxnSpLocks/>
            </p:cNvCxnSpPr>
            <p:nvPr/>
          </p:nvCxnSpPr>
          <p:spPr>
            <a:xfrm>
              <a:off x="6877879" y="4053630"/>
              <a:ext cx="0" cy="7905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6CD19FE-0CFC-BA42-9BFF-D71F02DD8541}"/>
                </a:ext>
              </a:extLst>
            </p:cNvPr>
            <p:cNvSpPr txBox="1"/>
            <p:nvPr/>
          </p:nvSpPr>
          <p:spPr>
            <a:xfrm>
              <a:off x="6566452" y="4844205"/>
              <a:ext cx="2133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Delete selected objects (only the ones included by the user)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5A2C5C4-00D9-F24E-B77B-205838252459}"/>
                </a:ext>
              </a:extLst>
            </p:cNvPr>
            <p:cNvCxnSpPr>
              <a:cxnSpLocks/>
            </p:cNvCxnSpPr>
            <p:nvPr/>
          </p:nvCxnSpPr>
          <p:spPr>
            <a:xfrm>
              <a:off x="7792278" y="3662528"/>
              <a:ext cx="374374" cy="20379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5499F8-767F-DD45-9EFB-B8E19628FA48}"/>
                </a:ext>
              </a:extLst>
            </p:cNvPr>
            <p:cNvSpPr txBox="1"/>
            <p:nvPr/>
          </p:nvSpPr>
          <p:spPr>
            <a:xfrm>
              <a:off x="8166652" y="3707079"/>
              <a:ext cx="2133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Add the vertical lines (to help with placement of graded objects)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77496FD-3E60-2D4A-9FA2-88E4877BB0F5}"/>
                </a:ext>
              </a:extLst>
            </p:cNvPr>
            <p:cNvSpPr/>
            <p:nvPr/>
          </p:nvSpPr>
          <p:spPr>
            <a:xfrm>
              <a:off x="1055504" y="719117"/>
              <a:ext cx="357809" cy="512552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EA708A-1622-8C4C-9189-71A106F79AC1}"/>
                </a:ext>
              </a:extLst>
            </p:cNvPr>
            <p:cNvSpPr txBox="1"/>
            <p:nvPr/>
          </p:nvSpPr>
          <p:spPr>
            <a:xfrm>
              <a:off x="1488913" y="653611"/>
              <a:ext cx="3184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The purple boxes indicate the “control points”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9873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F45A65B-1B0D-1944-9353-F04DEA3BA7EC}"/>
              </a:ext>
            </a:extLst>
          </p:cNvPr>
          <p:cNvGrpSpPr/>
          <p:nvPr/>
        </p:nvGrpSpPr>
        <p:grpSpPr>
          <a:xfrm>
            <a:off x="176143" y="197402"/>
            <a:ext cx="8618828" cy="3893820"/>
            <a:chOff x="176143" y="197402"/>
            <a:chExt cx="8618828" cy="389382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74CFC-5CAB-6D44-B252-B7E348CF9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6143" y="197402"/>
              <a:ext cx="4861560" cy="38938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D19596-56DF-B044-84DF-08A2440DB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1511" y="227882"/>
              <a:ext cx="4823460" cy="38328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507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FD277-060D-3840-B2D3-E431924A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20" y="265595"/>
            <a:ext cx="5626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2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B76EF6B-61E3-3E45-A3DC-90BB53C67C1B}"/>
              </a:ext>
            </a:extLst>
          </p:cNvPr>
          <p:cNvGrpSpPr/>
          <p:nvPr/>
        </p:nvGrpSpPr>
        <p:grpSpPr>
          <a:xfrm>
            <a:off x="214935" y="238539"/>
            <a:ext cx="7921900" cy="4798943"/>
            <a:chOff x="214935" y="238539"/>
            <a:chExt cx="7921900" cy="47989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65DA5A9-EA31-D249-B733-BC2F27D6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4679" y="1456082"/>
              <a:ext cx="3581400" cy="3581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24F2756-FBE9-3643-B2F6-EABCC9733B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327" r="35642" b="11533"/>
            <a:stretch/>
          </p:blipFill>
          <p:spPr>
            <a:xfrm>
              <a:off x="497509" y="1431235"/>
              <a:ext cx="3637170" cy="3606247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72ACABC-0D4D-224D-A171-54102745B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2957" y="1298713"/>
              <a:ext cx="1577009" cy="11661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F9CE03-433A-8C44-BE2E-6CD6308915EB}"/>
                </a:ext>
              </a:extLst>
            </p:cNvPr>
            <p:cNvSpPr txBox="1"/>
            <p:nvPr/>
          </p:nvSpPr>
          <p:spPr>
            <a:xfrm>
              <a:off x="3410779" y="342253"/>
              <a:ext cx="25765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Handle to adjust the interval size of the object distributed load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330FBDD-CFA8-3144-973F-F6A28504B5FD}"/>
                </a:ext>
              </a:extLst>
            </p:cNvPr>
            <p:cNvCxnSpPr>
              <a:cxnSpLocks/>
            </p:cNvCxnSpPr>
            <p:nvPr/>
          </p:nvCxnSpPr>
          <p:spPr>
            <a:xfrm>
              <a:off x="504516" y="1179445"/>
              <a:ext cx="1417050" cy="172278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45A577-1E47-D545-B14D-6CEF99B22CA3}"/>
                </a:ext>
              </a:extLst>
            </p:cNvPr>
            <p:cNvSpPr txBox="1"/>
            <p:nvPr/>
          </p:nvSpPr>
          <p:spPr>
            <a:xfrm>
              <a:off x="214935" y="238539"/>
              <a:ext cx="25680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Handle to control the rotation of the object distributed load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AF5B4B7-196A-1E47-AC4B-70B13F9D1B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4898" y="1298713"/>
              <a:ext cx="520286" cy="116619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84C87E-8316-7B49-AD87-B44DCEC31A36}"/>
                </a:ext>
              </a:extLst>
            </p:cNvPr>
            <p:cNvSpPr txBox="1"/>
            <p:nvPr/>
          </p:nvSpPr>
          <p:spPr>
            <a:xfrm>
              <a:off x="6094898" y="619252"/>
              <a:ext cx="20419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Object moved to correct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7156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orms response chart. Question title: I think it is important for this class to measure how students can use software and existing libraries to solve problems applicable to the course content.. Number of responses: 188 responses.">
            <a:extLst>
              <a:ext uri="{FF2B5EF4-FFF2-40B4-BE49-F238E27FC236}">
                <a16:creationId xmlns:a16="http://schemas.microsoft.com/office/drawing/2014/main" id="{CCEEC254-01E5-B84B-8C2D-02DC2B54D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7" b="8528"/>
          <a:stretch/>
        </p:blipFill>
        <p:spPr bwMode="auto">
          <a:xfrm>
            <a:off x="836908" y="759415"/>
            <a:ext cx="10756799" cy="442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45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D8AFD40-DA1F-D24E-BA8C-22F9DCC7F818}"/>
              </a:ext>
            </a:extLst>
          </p:cNvPr>
          <p:cNvGrpSpPr/>
          <p:nvPr/>
        </p:nvGrpSpPr>
        <p:grpSpPr>
          <a:xfrm>
            <a:off x="287131" y="1618642"/>
            <a:ext cx="7761356" cy="3078480"/>
            <a:chOff x="287131" y="1618642"/>
            <a:chExt cx="7761356" cy="30784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934AE0C-CC5F-EB44-A1DF-9136510CA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131" y="1938682"/>
              <a:ext cx="3413760" cy="275844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6CD40A7-7331-2E42-97D9-2452610C8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409" y="1946302"/>
              <a:ext cx="3352800" cy="27508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95BDD28-E38F-8448-AAD9-46C027DE9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03307" y="1618642"/>
              <a:ext cx="3345180" cy="3078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2130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2B2781-4AA8-D140-9A85-8400D56F1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09" y="-476250"/>
            <a:ext cx="802640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43095B-2BC5-FB45-8459-13EF50AD0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909" y="3225800"/>
            <a:ext cx="81026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4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9851C47-82C1-0F48-9C40-FA91E209AC02}"/>
              </a:ext>
            </a:extLst>
          </p:cNvPr>
          <p:cNvGrpSpPr/>
          <p:nvPr/>
        </p:nvGrpSpPr>
        <p:grpSpPr>
          <a:xfrm>
            <a:off x="835439" y="5437256"/>
            <a:ext cx="9893300" cy="1282700"/>
            <a:chOff x="835439" y="5437256"/>
            <a:chExt cx="9893300" cy="12827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147AE4-569C-E14E-BFDB-707EF487C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24939" y="5437256"/>
              <a:ext cx="5003800" cy="12573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D332DF-801B-3749-99BB-FB69DEA88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5439" y="5437256"/>
              <a:ext cx="4889500" cy="12827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96A971-1C50-0D44-A121-24F2F49A3402}"/>
              </a:ext>
            </a:extLst>
          </p:cNvPr>
          <p:cNvGrpSpPr/>
          <p:nvPr/>
        </p:nvGrpSpPr>
        <p:grpSpPr>
          <a:xfrm>
            <a:off x="307009" y="207341"/>
            <a:ext cx="7058991" cy="5092700"/>
            <a:chOff x="307009" y="207341"/>
            <a:chExt cx="7058991" cy="5092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FF2675-1B77-EA4B-8EEB-DF14380B5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009" y="232741"/>
              <a:ext cx="6807200" cy="5067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B3F36F-5EAE-C54F-8BBD-6C593E348700}"/>
                </a:ext>
              </a:extLst>
            </p:cNvPr>
            <p:cNvSpPr txBox="1"/>
            <p:nvPr/>
          </p:nvSpPr>
          <p:spPr>
            <a:xfrm>
              <a:off x="5465649" y="207341"/>
              <a:ext cx="190035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Singular values are generated such that they are always positive integers.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045D862-B129-7A42-BB2A-0C2CDD91E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73838" y="356442"/>
              <a:ext cx="1916979" cy="606821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A9C0DB-A9EF-034F-B68C-190EE8D24BBB}"/>
                </a:ext>
              </a:extLst>
            </p:cNvPr>
            <p:cNvSpPr/>
            <p:nvPr/>
          </p:nvSpPr>
          <p:spPr>
            <a:xfrm rot="18657741">
              <a:off x="3225837" y="615631"/>
              <a:ext cx="214374" cy="58357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467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E59F6-2346-C444-ABB4-915ED401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F0B94-5063-9E44-867A-2CA38B0D3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4EF821-E5B8-5948-94B6-429984F90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43700" cy="558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2EDB5D-A078-5042-9E20-98B3D11E47E0}"/>
              </a:ext>
            </a:extLst>
          </p:cNvPr>
          <p:cNvGrpSpPr/>
          <p:nvPr/>
        </p:nvGrpSpPr>
        <p:grpSpPr>
          <a:xfrm>
            <a:off x="6248400" y="365125"/>
            <a:ext cx="6070600" cy="3998460"/>
            <a:chOff x="6248400" y="365125"/>
            <a:chExt cx="6070600" cy="39984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B7DB2B-BB8E-544D-A230-07E907767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365125"/>
              <a:ext cx="6070600" cy="18161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77D43B4-B8DA-3440-85B4-65BD1ACB7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7300" y="2181225"/>
              <a:ext cx="5981700" cy="2182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609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5DD4730-295A-8146-9074-36C0FE5CC0EA}"/>
              </a:ext>
            </a:extLst>
          </p:cNvPr>
          <p:cNvGrpSpPr/>
          <p:nvPr/>
        </p:nvGrpSpPr>
        <p:grpSpPr>
          <a:xfrm>
            <a:off x="920750" y="279400"/>
            <a:ext cx="6330950" cy="3378200"/>
            <a:chOff x="1022350" y="1803400"/>
            <a:chExt cx="6330950" cy="3378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BA8056-EB3A-704A-9C27-BFF96CF895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887"/>
            <a:stretch/>
          </p:blipFill>
          <p:spPr>
            <a:xfrm>
              <a:off x="1022350" y="1841500"/>
              <a:ext cx="3187700" cy="3302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25F368-2146-D34C-8808-E5A473371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8500" y="1803400"/>
              <a:ext cx="2844800" cy="33782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6FE427-2E06-1D4D-88D9-2C2C81BF56E2}"/>
              </a:ext>
            </a:extLst>
          </p:cNvPr>
          <p:cNvGrpSpPr/>
          <p:nvPr/>
        </p:nvGrpSpPr>
        <p:grpSpPr>
          <a:xfrm>
            <a:off x="673100" y="3619500"/>
            <a:ext cx="9067800" cy="3162300"/>
            <a:chOff x="673100" y="3619500"/>
            <a:chExt cx="9067800" cy="31623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F5A734-03F4-A04D-9FA7-B3D73F4C6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" y="3619500"/>
              <a:ext cx="9067800" cy="316230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210B36-7F47-9949-8CBF-4E9CD24350F5}"/>
                </a:ext>
              </a:extLst>
            </p:cNvPr>
            <p:cNvSpPr/>
            <p:nvPr/>
          </p:nvSpPr>
          <p:spPr>
            <a:xfrm>
              <a:off x="4366396" y="5081380"/>
              <a:ext cx="178552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968AA15-D3A9-F44E-92F4-C1F0A64B71C2}"/>
                </a:ext>
              </a:extLst>
            </p:cNvPr>
            <p:cNvSpPr/>
            <p:nvPr/>
          </p:nvSpPr>
          <p:spPr>
            <a:xfrm>
              <a:off x="3793927" y="5081380"/>
              <a:ext cx="177492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06B3A2-2473-1C4B-B6E6-FDF415C0F78C}"/>
                </a:ext>
              </a:extLst>
            </p:cNvPr>
            <p:cNvSpPr/>
            <p:nvPr/>
          </p:nvSpPr>
          <p:spPr>
            <a:xfrm>
              <a:off x="8138521" y="4373487"/>
              <a:ext cx="178552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93221D0-B560-1843-BEE8-D3AE5E86B31C}"/>
                </a:ext>
              </a:extLst>
            </p:cNvPr>
            <p:cNvSpPr/>
            <p:nvPr/>
          </p:nvSpPr>
          <p:spPr>
            <a:xfrm>
              <a:off x="7566052" y="4373487"/>
              <a:ext cx="177492" cy="238540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9563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CDB759-33AD-8941-A0F8-1D86C8C7A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9791" y="0"/>
            <a:ext cx="543551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A4DB7-D8C8-2B4F-A336-9C595671F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4765" y="0"/>
            <a:ext cx="6057900" cy="30353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429999D-6E57-7C41-B9A1-EB649D1D821E}"/>
              </a:ext>
            </a:extLst>
          </p:cNvPr>
          <p:cNvGrpSpPr/>
          <p:nvPr/>
        </p:nvGrpSpPr>
        <p:grpSpPr>
          <a:xfrm>
            <a:off x="5926365" y="3035300"/>
            <a:ext cx="6057900" cy="5905500"/>
            <a:chOff x="5926365" y="3035300"/>
            <a:chExt cx="6057900" cy="59055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47423-3CAB-384D-9167-632C27468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6365" y="3035300"/>
              <a:ext cx="6057900" cy="59055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7B08A5-A3C1-FF40-B3B4-E6AB63CFA508}"/>
                </a:ext>
              </a:extLst>
            </p:cNvPr>
            <p:cNvSpPr/>
            <p:nvPr/>
          </p:nvSpPr>
          <p:spPr>
            <a:xfrm>
              <a:off x="10087429" y="5355771"/>
              <a:ext cx="1795236" cy="75474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FDDAFF8-1927-144B-AA5D-ED79C9B03D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26385" y="5733142"/>
              <a:ext cx="56104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DDE3C2-FF6D-9848-95A4-B13F55AC4B87}"/>
                </a:ext>
              </a:extLst>
            </p:cNvPr>
            <p:cNvSpPr txBox="1"/>
            <p:nvPr/>
          </p:nvSpPr>
          <p:spPr>
            <a:xfrm>
              <a:off x="7468919" y="5414619"/>
              <a:ext cx="26185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This button generates another instance of the problem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B5A8D6-8E93-4043-97AB-46004047D8ED}"/>
                </a:ext>
              </a:extLst>
            </p:cNvPr>
            <p:cNvSpPr/>
            <p:nvPr/>
          </p:nvSpPr>
          <p:spPr>
            <a:xfrm>
              <a:off x="9265395" y="3707888"/>
              <a:ext cx="1384676" cy="207896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E80374-436A-9A40-84C8-C60991EC0398}"/>
                </a:ext>
              </a:extLst>
            </p:cNvPr>
            <p:cNvSpPr/>
            <p:nvPr/>
          </p:nvSpPr>
          <p:spPr>
            <a:xfrm>
              <a:off x="7570639" y="3915784"/>
              <a:ext cx="874114" cy="215152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414649-EF4C-F349-AA59-24D53795B4BB}"/>
                </a:ext>
              </a:extLst>
            </p:cNvPr>
            <p:cNvSpPr/>
            <p:nvPr/>
          </p:nvSpPr>
          <p:spPr>
            <a:xfrm>
              <a:off x="9348235" y="3915784"/>
              <a:ext cx="126841" cy="217821"/>
            </a:xfrm>
            <a:prstGeom prst="rect">
              <a:avLst/>
            </a:prstGeom>
            <a:solidFill>
              <a:srgbClr val="FFFF00">
                <a:alpha val="33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37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8CF4FE-86BC-0346-9571-91B672EBAA47}"/>
              </a:ext>
            </a:extLst>
          </p:cNvPr>
          <p:cNvGrpSpPr/>
          <p:nvPr/>
        </p:nvGrpSpPr>
        <p:grpSpPr>
          <a:xfrm>
            <a:off x="101600" y="0"/>
            <a:ext cx="6658761" cy="6858000"/>
            <a:chOff x="101600" y="0"/>
            <a:chExt cx="6658761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B07E49-4669-8F49-BE3F-F7866AB12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600" y="0"/>
              <a:ext cx="6658761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800CC92-C357-A246-ADE8-0B7460754A54}"/>
                </a:ext>
              </a:extLst>
            </p:cNvPr>
            <p:cNvSpPr/>
            <p:nvPr/>
          </p:nvSpPr>
          <p:spPr>
            <a:xfrm>
              <a:off x="203200" y="5704113"/>
              <a:ext cx="2119086" cy="65314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B5AA02-2162-7E4E-BFCC-F26FE14CC27C}"/>
                </a:ext>
              </a:extLst>
            </p:cNvPr>
            <p:cNvSpPr txBox="1"/>
            <p:nvPr/>
          </p:nvSpPr>
          <p:spPr>
            <a:xfrm>
              <a:off x="2603338" y="2598003"/>
              <a:ext cx="41570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Students can save questions, and grade them all together at the end of the quiz, or they can grade questions separately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A31C11-48EA-F842-BDBF-6658046B8817}"/>
                </a:ext>
              </a:extLst>
            </p:cNvPr>
            <p:cNvSpPr txBox="1"/>
            <p:nvPr/>
          </p:nvSpPr>
          <p:spPr>
            <a:xfrm>
              <a:off x="2462812" y="5488394"/>
              <a:ext cx="415702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In the first attempt, students have 4 available points for this question (out of a total of 4). If they get the question marked as incorrect, the next attempt is worth 1 point.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614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36BE972-780D-334E-AAD9-F81E24217D38}"/>
              </a:ext>
            </a:extLst>
          </p:cNvPr>
          <p:cNvGrpSpPr/>
          <p:nvPr/>
        </p:nvGrpSpPr>
        <p:grpSpPr>
          <a:xfrm>
            <a:off x="34636" y="594178"/>
            <a:ext cx="9829800" cy="5524500"/>
            <a:chOff x="34636" y="594178"/>
            <a:chExt cx="9829800" cy="5524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62BB5C-4061-5443-A6C2-0B7AA67F2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36" y="594178"/>
              <a:ext cx="9829800" cy="55245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E64C13C-A6B0-F249-86B7-A24295105188}"/>
                </a:ext>
              </a:extLst>
            </p:cNvPr>
            <p:cNvSpPr txBox="1"/>
            <p:nvPr/>
          </p:nvSpPr>
          <p:spPr>
            <a:xfrm>
              <a:off x="1892138" y="5311599"/>
              <a:ext cx="520534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After clicking “Save &amp; Grade”, the submitted answer is displayed, and here shown as incorrect (no awarded points)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84E850-4D2A-1B42-A6DB-8A5078504FFB}"/>
                </a:ext>
              </a:extLst>
            </p:cNvPr>
            <p:cNvSpPr/>
            <p:nvPr/>
          </p:nvSpPr>
          <p:spPr>
            <a:xfrm>
              <a:off x="7518400" y="3120572"/>
              <a:ext cx="2104571" cy="8890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B48D36-0C6A-8B44-A25A-E6E5D81CB04B}"/>
                </a:ext>
              </a:extLst>
            </p:cNvPr>
            <p:cNvSpPr txBox="1"/>
            <p:nvPr/>
          </p:nvSpPr>
          <p:spPr>
            <a:xfrm>
              <a:off x="5025238" y="3236686"/>
              <a:ext cx="249316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Still one attempt remaining with a reduced point value (here the second attempt is worth 1 point, and is the last one for this question)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320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orms response chart. Question title: I think lectures should include more discussion of applications . Number of responses: 195 responses.">
            <a:extLst>
              <a:ext uri="{FF2B5EF4-FFF2-40B4-BE49-F238E27FC236}">
                <a16:creationId xmlns:a16="http://schemas.microsoft.com/office/drawing/2014/main" id="{539F4A6A-CDC7-9A49-85AC-02888EB24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104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orms response chart. Question title: I think lectures should include more proofs and derivations of equations . Number of responses: 195 responses.">
            <a:extLst>
              <a:ext uri="{FF2B5EF4-FFF2-40B4-BE49-F238E27FC236}">
                <a16:creationId xmlns:a16="http://schemas.microsoft.com/office/drawing/2014/main" id="{A5306CAF-6C3E-6446-8FF7-EBAA94F1A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225"/>
            <a:ext cx="12192000" cy="57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3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orms response chart. Question title: What was the most helpful resource when preparing for non-coding quizzes?. Number of responses: 145 responses.">
            <a:extLst>
              <a:ext uri="{FF2B5EF4-FFF2-40B4-BE49-F238E27FC236}">
                <a16:creationId xmlns:a16="http://schemas.microsoft.com/office/drawing/2014/main" id="{86FAB471-F34E-214B-A0F8-A10550EE6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27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orms response chart. Question title: What was the most helpful resource when preparing for the coding quiz?. Number of responses: 144 responses.">
            <a:extLst>
              <a:ext uri="{FF2B5EF4-FFF2-40B4-BE49-F238E27FC236}">
                <a16:creationId xmlns:a16="http://schemas.microsoft.com/office/drawing/2014/main" id="{B06EDBAB-9D65-1D4A-B452-086CACA0F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538"/>
            <a:ext cx="12192000" cy="56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12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7649CCA-B1F2-6749-8A31-E1440C9DB0D3}"/>
              </a:ext>
            </a:extLst>
          </p:cNvPr>
          <p:cNvGrpSpPr/>
          <p:nvPr/>
        </p:nvGrpSpPr>
        <p:grpSpPr>
          <a:xfrm>
            <a:off x="880820" y="1484040"/>
            <a:ext cx="7874753" cy="4808272"/>
            <a:chOff x="880820" y="1484040"/>
            <a:chExt cx="7874753" cy="47149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B471FB-9E4C-EF4E-A178-D96F6E2E7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612" y="2079571"/>
              <a:ext cx="3390900" cy="3225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C12D6C-3149-284C-823A-A6DF8D95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7492" y="2130371"/>
              <a:ext cx="3479800" cy="3175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ED56FF6-59EF-AA43-813C-2FCBA2918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5552" y="4814699"/>
              <a:ext cx="2628900" cy="1384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3784F3-A864-BE4A-B675-3E305847719B}"/>
                </a:ext>
              </a:extLst>
            </p:cNvPr>
            <p:cNvSpPr txBox="1"/>
            <p:nvPr/>
          </p:nvSpPr>
          <p:spPr>
            <a:xfrm>
              <a:off x="880820" y="1484040"/>
              <a:ext cx="3828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helpful resource when preparing for the non-coding quizzes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BDC0CBF-1D1F-854A-9769-46023F56D588}"/>
                </a:ext>
              </a:extLst>
            </p:cNvPr>
            <p:cNvSpPr txBox="1"/>
            <p:nvPr/>
          </p:nvSpPr>
          <p:spPr>
            <a:xfrm>
              <a:off x="4927492" y="1484040"/>
              <a:ext cx="38280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Most helpful resource when preparing for the coding quizzes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501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645A-690E-BB4F-A983-835E6CBB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D0083-057F-0646-A16E-0778324F3C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orms response chart. Question title: The MP assignments.... Number of responses: .">
            <a:extLst>
              <a:ext uri="{FF2B5EF4-FFF2-40B4-BE49-F238E27FC236}">
                <a16:creationId xmlns:a16="http://schemas.microsoft.com/office/drawing/2014/main" id="{978BF935-2F0B-0D4F-83F2-54ACA1BAE8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63" b="9520"/>
          <a:stretch/>
        </p:blipFill>
        <p:spPr bwMode="auto">
          <a:xfrm>
            <a:off x="0" y="1983783"/>
            <a:ext cx="12192000" cy="407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458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B1A4E-A317-E542-BCE0-43990DB4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032" y="425019"/>
            <a:ext cx="6685848" cy="5417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DCC9B5-C8B2-5A4B-8795-3A093360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254000"/>
            <a:ext cx="108585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02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3567</TotalTime>
  <Words>231</Words>
  <Application>Microsoft Macintosh PowerPoint</Application>
  <PresentationFormat>Widescreen</PresentationFormat>
  <Paragraphs>18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Sohn, Mariana Silva</dc:creator>
  <cp:lastModifiedBy>Sohn, Mariana Silva</cp:lastModifiedBy>
  <cp:revision>30</cp:revision>
  <dcterms:created xsi:type="dcterms:W3CDTF">2019-11-02T18:42:09Z</dcterms:created>
  <dcterms:modified xsi:type="dcterms:W3CDTF">2019-11-11T23:15:34Z</dcterms:modified>
</cp:coreProperties>
</file>